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0" r:id="rId6"/>
    <p:sldId id="259" r:id="rId7"/>
    <p:sldId id="262" r:id="rId8"/>
    <p:sldId id="263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32" autoAdjust="0"/>
    <p:restoredTop sz="83154" autoAdjust="0"/>
  </p:normalViewPr>
  <p:slideViewPr>
    <p:cSldViewPr>
      <p:cViewPr>
        <p:scale>
          <a:sx n="70" d="100"/>
          <a:sy n="70" d="100"/>
        </p:scale>
        <p:origin x="-486" y="-7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ângulo isósceles 6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PT" smtClean="0"/>
              <a:t>Faça clique para editar o estilo</a:t>
            </a:r>
            <a:endParaRPr lang="en-US"/>
          </a:p>
        </p:txBody>
      </p:sp>
      <p:sp>
        <p:nvSpPr>
          <p:cNvPr id="5" name="Marcador de Posição da Data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 smtClean="0"/>
            </a:lvl1pPr>
          </a:lstStyle>
          <a:p>
            <a:pPr>
              <a:defRPr/>
            </a:pPr>
            <a:fld id="{496B1D1D-3920-4EC6-A9C3-B25859EDA422}" type="datetimeFigureOut">
              <a:rPr lang="pt-PT"/>
              <a:pPr>
                <a:defRPr/>
              </a:pPr>
              <a:t>01-02-2012</a:t>
            </a:fld>
            <a:endParaRPr lang="pt-PT"/>
          </a:p>
        </p:txBody>
      </p:sp>
      <p:sp>
        <p:nvSpPr>
          <p:cNvPr id="6" name="Marcador de Posição do Rodapé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4A93050-0AE4-45E2-9750-98CEDB67A58F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7316E-943B-49AB-BCE2-12C29AD7EA14}" type="datetimeFigureOut">
              <a:rPr lang="pt-PT"/>
              <a:pPr>
                <a:defRPr/>
              </a:pPr>
              <a:t>01-02-2012</a:t>
            </a:fld>
            <a:endParaRPr lang="pt-PT"/>
          </a:p>
        </p:txBody>
      </p:sp>
      <p:sp>
        <p:nvSpPr>
          <p:cNvPr id="5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0AED1-BC5E-43A6-864C-8A76E1E7E91A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57D24-5D73-44AC-B181-5FEB47BD7E07}" type="datetimeFigureOut">
              <a:rPr lang="pt-PT"/>
              <a:pPr>
                <a:defRPr/>
              </a:pPr>
              <a:t>01-02-2012</a:t>
            </a:fld>
            <a:endParaRPr lang="pt-PT"/>
          </a:p>
        </p:txBody>
      </p:sp>
      <p:sp>
        <p:nvSpPr>
          <p:cNvPr id="5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31B35-5551-4237-8DD5-0066B22AA3DC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001743-FE8B-4FFB-B855-B7E725055CD2}" type="datetimeFigureOut">
              <a:rPr lang="pt-PT"/>
              <a:pPr>
                <a:defRPr/>
              </a:pPr>
              <a:t>01-02-2012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21BD0-0094-4F3C-9E89-40BE92E6E805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ângulo rectângulo 8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riângulo isósceles 7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Conexão recta 10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exão recta 9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8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77ED42-B737-4810-BD43-D7E776202846}" type="datetimeFigureOut">
              <a:rPr lang="pt-PT"/>
              <a:pPr>
                <a:defRPr/>
              </a:pPr>
              <a:t>01-02-2012</a:t>
            </a:fld>
            <a:endParaRPr lang="pt-PT"/>
          </a:p>
        </p:txBody>
      </p:sp>
      <p:sp>
        <p:nvSpPr>
          <p:cNvPr id="9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0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4D3BAC-858F-40CD-9B13-63536555EA23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64F22-7D7C-4813-986B-C1B664772930}" type="datetimeFigureOut">
              <a:rPr lang="pt-PT"/>
              <a:pPr>
                <a:defRPr/>
              </a:pPr>
              <a:t>01-02-2012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F7AB3-AB24-4FE5-B4AB-D53076FF6798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e Conteúdo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B30018-2DBC-485E-9B96-5733C925AADA}" type="datetimeFigureOut">
              <a:rPr lang="pt-PT"/>
              <a:pPr>
                <a:defRPr/>
              </a:pPr>
              <a:t>01-02-2012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71872840-FB0A-47DB-84B3-D9DCB2197E48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1C552-8E37-4952-A5E7-7B0E166D97B4}" type="datetimeFigureOut">
              <a:rPr lang="pt-PT"/>
              <a:pPr>
                <a:defRPr/>
              </a:pPr>
              <a:t>01-02-2012</a:t>
            </a:fld>
            <a:endParaRPr lang="pt-PT"/>
          </a:p>
        </p:txBody>
      </p:sp>
      <p:sp>
        <p:nvSpPr>
          <p:cNvPr id="4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Marcador de Posição do Número do Diapositivo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80410F-E6DB-4BB8-B469-3308A96EC2AF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E4168-AF52-4293-8E33-7C32670DFD99}" type="datetimeFigureOut">
              <a:rPr lang="pt-PT"/>
              <a:pPr>
                <a:defRPr/>
              </a:pPr>
              <a:t>01-02-2012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Marcador de Posição do Número do Diapositivo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46D18-D2C3-4DF8-B748-EF2BC812BD2F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33F6BB06-3EC4-4F52-B904-830548A74B23}" type="datetimeFigureOut">
              <a:rPr lang="pt-PT"/>
              <a:pPr>
                <a:defRPr/>
              </a:pPr>
              <a:t>01-02-2012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3D0D1EC9-1DB8-44BF-9AE3-EF6B29B6744F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t-PT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05E83FDD-6DE2-4947-BFA0-720544B11BCD}" type="datetimeFigureOut">
              <a:rPr lang="pt-PT"/>
              <a:pPr>
                <a:defRPr/>
              </a:pPr>
              <a:t>01-02-2012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 smtClean="0"/>
            </a:lvl1pPr>
          </a:lstStyle>
          <a:p>
            <a:pPr>
              <a:defRPr/>
            </a:pPr>
            <a:fld id="{3E7B27D3-9597-435A-AE64-16AB5FFC6E83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ângulo rectângulo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Conexão recta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exão recta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Marcador de Posição do Título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1030" name="Marcador de Posição do Texto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smtClean="0"/>
          </a:p>
        </p:txBody>
      </p:sp>
      <p:sp>
        <p:nvSpPr>
          <p:cNvPr id="14" name="Marcador de Posição da Data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29C83C78-EDD7-4B34-9B19-BB957498AD6C}" type="datetimeFigureOut">
              <a:rPr lang="pt-PT"/>
              <a:pPr>
                <a:defRPr/>
              </a:pPr>
              <a:t>01-02-2012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23" name="Marcador de Posição do Número do Diapositivo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F7D8CE8F-1896-4537-B1B5-AB4637A3460F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68" r:id="rId6"/>
    <p:sldLayoutId id="2147483669" r:id="rId7"/>
    <p:sldLayoutId id="2147483677" r:id="rId8"/>
    <p:sldLayoutId id="2147483678" r:id="rId9"/>
    <p:sldLayoutId id="2147483670" r:id="rId10"/>
    <p:sldLayoutId id="2147483671" r:id="rId11"/>
  </p:sldLayoutIdLst>
  <p:txStyles>
    <p:titleStyle>
      <a:lvl1pPr marL="484188" indent="-484188" algn="l" rtl="0" fontAlgn="base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5FD47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5FD47C"/>
          </a:solidFill>
          <a:latin typeface="Century Gothic" pitchFamily="34" charset="0"/>
        </a:defRPr>
      </a:lvl2pPr>
      <a:lvl3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5FD47C"/>
          </a:solidFill>
          <a:latin typeface="Century Gothic" pitchFamily="34" charset="0"/>
        </a:defRPr>
      </a:lvl3pPr>
      <a:lvl4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5FD47C"/>
          </a:solidFill>
          <a:latin typeface="Century Gothic" pitchFamily="34" charset="0"/>
        </a:defRPr>
      </a:lvl4pPr>
      <a:lvl5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5FD47C"/>
          </a:solidFill>
          <a:latin typeface="Century Gothic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5FD47C"/>
          </a:solidFill>
          <a:latin typeface="Century Gothic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5FD47C"/>
          </a:solidFill>
          <a:latin typeface="Century Gothic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5FD47C"/>
          </a:solidFill>
          <a:latin typeface="Century Gothic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5FD47C"/>
          </a:solidFill>
          <a:latin typeface="Century Gothic" pitchFamily="34" charset="0"/>
        </a:defRPr>
      </a:lvl9pPr>
    </p:titleStyle>
    <p:bodyStyle>
      <a:lvl1pPr marL="447675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fontAlgn="base">
        <a:spcBef>
          <a:spcPct val="20000"/>
        </a:spcBef>
        <a:spcAft>
          <a:spcPct val="0"/>
        </a:spcAft>
        <a:buClr>
          <a:srgbClr val="89C897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http://web.educom.pt/pr1305/pa_horta.gif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928662" y="285728"/>
            <a:ext cx="6572296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Plantas </a:t>
            </a:r>
          </a:p>
        </p:txBody>
      </p:sp>
      <p:sp>
        <p:nvSpPr>
          <p:cNvPr id="5" name="Rectângulo 4"/>
          <p:cNvSpPr/>
          <p:nvPr/>
        </p:nvSpPr>
        <p:spPr>
          <a:xfrm>
            <a:off x="2928926" y="2071678"/>
            <a:ext cx="3500461" cy="58477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1º e 3º anos</a:t>
            </a:r>
          </a:p>
        </p:txBody>
      </p:sp>
      <p:sp>
        <p:nvSpPr>
          <p:cNvPr id="6" name="Rectângulo 5"/>
          <p:cNvSpPr/>
          <p:nvPr/>
        </p:nvSpPr>
        <p:spPr>
          <a:xfrm>
            <a:off x="214282" y="5715016"/>
            <a:ext cx="3898824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4000" b="1" dirty="0">
                <a:ln w="1905">
                  <a:solidFill>
                    <a:sysClr val="windowText" lastClr="000000"/>
                  </a:solidFill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Alzira Lachado</a:t>
            </a:r>
          </a:p>
        </p:txBody>
      </p:sp>
      <p:pic>
        <p:nvPicPr>
          <p:cNvPr id="1026" name="Picture 2" descr="C:\Users\MI\Desktop\planta00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071678"/>
            <a:ext cx="1957400" cy="3425450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 prst="coolSlant"/>
            <a:contourClr>
              <a:srgbClr val="FFFFFF"/>
            </a:contourClr>
          </a:sp3d>
        </p:spPr>
      </p:pic>
    </p:spTree>
  </p:cSld>
  <p:clrMapOvr>
    <a:masterClrMapping/>
  </p:clrMapOvr>
  <p:transition advTm="10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785813" y="214313"/>
            <a:ext cx="8358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pt-PT" u="sng">
                <a:solidFill>
                  <a:srgbClr val="00B05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4ªquestão:  </a:t>
            </a:r>
            <a:r>
              <a:rPr lang="pt-PT">
                <a:solidFill>
                  <a:srgbClr val="FFC00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 A água e a terra são indispensáveis à planta, como alimento?</a:t>
            </a:r>
            <a:endParaRPr lang="pt-PT" sz="2400">
              <a:ea typeface="Calibri" pitchFamily="34" charset="0"/>
              <a:cs typeface="Arial" charset="0"/>
            </a:endParaRPr>
          </a:p>
        </p:txBody>
      </p:sp>
      <p:pic>
        <p:nvPicPr>
          <p:cNvPr id="22530" name="Picture 2" descr="WB01506_.gif (489 octets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357188"/>
            <a:ext cx="4191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Tabela 8"/>
          <p:cNvGraphicFramePr>
            <a:graphicFrameLocks noGrp="1"/>
          </p:cNvGraphicFramePr>
          <p:nvPr/>
        </p:nvGraphicFramePr>
        <p:xfrm>
          <a:off x="0" y="857250"/>
          <a:ext cx="9144000" cy="58693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  <a:gridCol w="1524000"/>
                <a:gridCol w="1524000"/>
              </a:tblGrid>
              <a:tr h="928694">
                <a:tc>
                  <a:txBody>
                    <a:bodyPr/>
                    <a:lstStyle/>
                    <a:p>
                      <a:r>
                        <a:rPr kumimoji="0" lang="pt-PT" sz="1800" b="1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experiência 4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t-PT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condições a comprovar:</a:t>
                      </a:r>
                    </a:p>
                    <a:p>
                      <a:r>
                        <a:rPr kumimoji="0" lang="pt-PT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terra + água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t-PT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sem terra</a:t>
                      </a:r>
                    </a:p>
                    <a:p>
                      <a:r>
                        <a:rPr kumimoji="0" lang="pt-PT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sem água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t-PT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com água</a:t>
                      </a:r>
                    </a:p>
                    <a:p>
                      <a:r>
                        <a:rPr kumimoji="0" lang="pt-PT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sem terra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t-PT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com terra</a:t>
                      </a:r>
                    </a:p>
                    <a:p>
                      <a:r>
                        <a:rPr kumimoji="0" lang="pt-PT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sem água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t-PT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algodão + água</a:t>
                      </a:r>
                      <a:endParaRPr lang="pt-PT" dirty="0"/>
                    </a:p>
                  </a:txBody>
                  <a:tcPr/>
                </a:tc>
              </a:tr>
              <a:tr h="982272">
                <a:tc>
                  <a:txBody>
                    <a:bodyPr/>
                    <a:lstStyle/>
                    <a:p>
                      <a:r>
                        <a:rPr kumimoji="0" lang="pt-P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hipótese a verificar:</a:t>
                      </a:r>
                    </a:p>
                    <a:p>
                      <a:r>
                        <a:rPr kumimoji="0" lang="pt-P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planta tem necessidade de terra e água.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t-P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planta está na horta . (1)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t-P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planta está na sala de aula, num </a:t>
                      </a:r>
                      <a:r>
                        <a:rPr kumimoji="0" lang="pt-PT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frasco.</a:t>
                      </a:r>
                      <a:r>
                        <a:rPr kumimoji="0" lang="pt-P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(2)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t-P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planta está na sala de aula, num </a:t>
                      </a:r>
                      <a:r>
                        <a:rPr kumimoji="0" lang="pt-PT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fraco.</a:t>
                      </a:r>
                      <a:r>
                        <a:rPr kumimoji="0" lang="pt-P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(3)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t-P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planta está na horta .(4)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t-P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planta está na sala de aula, num </a:t>
                      </a:r>
                      <a:r>
                        <a:rPr kumimoji="0" lang="pt-PT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frasco.</a:t>
                      </a:r>
                      <a:r>
                        <a:rPr kumimoji="0" lang="pt-P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(5)</a:t>
                      </a:r>
                      <a:endParaRPr lang="pt-PT" dirty="0"/>
                    </a:p>
                  </a:txBody>
                  <a:tcPr/>
                </a:tc>
              </a:tr>
              <a:tr h="382932">
                <a:tc gridSpan="6">
                  <a:txBody>
                    <a:bodyPr/>
                    <a:lstStyle/>
                    <a:p>
                      <a:pPr algn="ctr"/>
                      <a:r>
                        <a:rPr kumimoji="0" lang="pt-P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Resultados e conclusão da experiência 4</a:t>
                      </a:r>
                      <a:endParaRPr lang="pt-P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</a:tr>
              <a:tr h="982272">
                <a:tc gridSpan="6"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kumimoji="0" lang="pt-P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Colocamos uma planta nas condições da experiência (1).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kumimoji="0" lang="pt-P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Regamos conforme a necessidade da planta.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kumimoji="0" lang="pt-P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Colocamos uma planta nas condições da experiência (2).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kumimoji="0" lang="pt-P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Colocamos uma planta nas condições da experiência (3).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kumimoji="0" lang="pt-P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Regamos conforme a necessidade da planta.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kumimoji="0" lang="pt-P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Colocamos uma planta nas condições da experiência (4).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kumimoji="0" lang="pt-P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Colocamos uma planta nas condições da experiência (5).</a:t>
                      </a:r>
                      <a:endParaRPr lang="pt-P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pt-PT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Conclusão</a:t>
            </a:r>
            <a:endParaRPr lang="pt-PT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 fontScale="85000" lnSpcReduction="10000"/>
          </a:bodyPr>
          <a:lstStyle/>
          <a:p>
            <a:pPr marL="578358" indent="-514350" algn="just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pt-PT" dirty="0" smtClean="0"/>
              <a:t>Ao fim de uma semana verificamos que a planta (1), cresceu e estava verdinha.</a:t>
            </a:r>
          </a:p>
          <a:p>
            <a:pPr marL="578358" indent="-514350" algn="just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pt-PT" dirty="0" smtClean="0"/>
              <a:t>A planta (2) tinha murchado.</a:t>
            </a:r>
          </a:p>
          <a:p>
            <a:pPr marL="578358" indent="-514350" algn="just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pt-PT" dirty="0" smtClean="0"/>
              <a:t>. A planta (3) mantinha-se </a:t>
            </a:r>
            <a:r>
              <a:rPr lang="pt-PT" smtClean="0"/>
              <a:t>boa.</a:t>
            </a:r>
            <a:endParaRPr lang="pt-PT" dirty="0" smtClean="0"/>
          </a:p>
          <a:p>
            <a:pPr marL="578358" indent="-514350" algn="just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pt-PT" dirty="0" smtClean="0"/>
              <a:t>A planta (4) estava a murchar.</a:t>
            </a:r>
          </a:p>
          <a:p>
            <a:pPr marL="578358" indent="-514350" algn="just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pt-PT" dirty="0" smtClean="0"/>
              <a:t>A planta (5) mantinha-se boa.</a:t>
            </a:r>
          </a:p>
          <a:p>
            <a:pPr marL="578358" indent="-514350" algn="just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pt-PT" dirty="0" smtClean="0">
                <a:solidFill>
                  <a:schemeClr val="accent2"/>
                </a:solidFill>
              </a:rPr>
              <a:t>Conclusão: </a:t>
            </a:r>
            <a:r>
              <a:rPr lang="pt-PT" dirty="0" smtClean="0"/>
              <a:t>Só as  plantas colocadas em terra e água mantinham o seu </a:t>
            </a:r>
            <a:r>
              <a:rPr lang="pt-PT" dirty="0" err="1" smtClean="0"/>
              <a:t>aspeto</a:t>
            </a:r>
            <a:r>
              <a:rPr lang="pt-PT" dirty="0" smtClean="0"/>
              <a:t> verde.</a:t>
            </a:r>
          </a:p>
          <a:p>
            <a:pPr marL="578358" indent="-514350" algn="just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pt-PT" dirty="0" smtClean="0"/>
              <a:t>Então a nossa hipótese confirmou-se: </a:t>
            </a:r>
          </a:p>
          <a:p>
            <a:pPr marL="578358" indent="-514350" algn="just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pt-PT" dirty="0" smtClean="0">
                <a:solidFill>
                  <a:srgbClr val="C00000"/>
                </a:solidFill>
              </a:rPr>
              <a:t>A planta tem necessidade de terra e água.</a:t>
            </a:r>
            <a:endParaRPr lang="pt-PT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0" y="428625"/>
            <a:ext cx="9144000" cy="5000625"/>
          </a:xfrm>
        </p:spPr>
        <p:txBody>
          <a:bodyPr>
            <a:normAutofit fontScale="85000" lnSpcReduction="20000"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pt-PT" sz="3500" b="1" u="sng" dirty="0" smtClean="0">
                <a:solidFill>
                  <a:schemeClr val="bg1"/>
                </a:solidFill>
              </a:rPr>
              <a:t>Queremos saber: </a:t>
            </a:r>
            <a:r>
              <a:rPr lang="pt-PT" sz="3500" b="1" dirty="0" smtClean="0">
                <a:solidFill>
                  <a:schemeClr val="accent2"/>
                </a:solidFill>
              </a:rPr>
              <a:t>De que precisam as plantas para crescer?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pt-PT" sz="4400" dirty="0" smtClean="0">
              <a:solidFill>
                <a:schemeClr val="accent2"/>
              </a:solidFill>
            </a:endParaRP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pt-PT" sz="3500" b="1" u="sng" dirty="0" smtClean="0">
                <a:solidFill>
                  <a:schemeClr val="bg1"/>
                </a:solidFill>
              </a:rPr>
              <a:t>As questões que nós pusemos: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pt-PT" sz="3200" b="1" dirty="0" smtClean="0">
              <a:solidFill>
                <a:schemeClr val="bg1"/>
              </a:solidFill>
            </a:endParaRP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pt-PT" dirty="0" smtClean="0">
                <a:solidFill>
                  <a:srgbClr val="FF0000"/>
                </a:solidFill>
              </a:rPr>
              <a:t>A planta pode crescer sem água?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pt-PT" dirty="0" smtClean="0">
                <a:solidFill>
                  <a:srgbClr val="FFC000"/>
                </a:solidFill>
              </a:rPr>
              <a:t>Que acontece se a planta tiver demasiada água?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pt-PT" dirty="0" smtClean="0">
                <a:solidFill>
                  <a:srgbClr val="FFFF00"/>
                </a:solidFill>
              </a:rPr>
              <a:t>A planta pode crescer sem luz?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pt-PT" dirty="0" smtClean="0">
                <a:solidFill>
                  <a:srgbClr val="92D050"/>
                </a:solidFill>
              </a:rPr>
              <a:t>Qual o efeito da temperatura sobre o crescimento da planta?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pt-PT" dirty="0" smtClean="0">
                <a:solidFill>
                  <a:srgbClr val="002060"/>
                </a:solidFill>
              </a:rPr>
              <a:t>A terra e a água são indispensáveis ao crescimento da planta, como “ alimento”?</a:t>
            </a:r>
            <a:endParaRPr lang="pt-PT" sz="3500" dirty="0" smtClean="0">
              <a:solidFill>
                <a:srgbClr val="002060"/>
              </a:solidFill>
            </a:endParaRP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pt-PT" dirty="0"/>
          </a:p>
        </p:txBody>
      </p:sp>
    </p:spTree>
  </p:cSld>
  <p:clrMapOvr>
    <a:masterClrMapping/>
  </p:clrMapOvr>
  <p:transition advTm="10000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28625" y="0"/>
            <a:ext cx="8358188" cy="6643688"/>
          </a:xfrm>
        </p:spPr>
        <p:txBody>
          <a:bodyPr>
            <a:normAutofit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pt-PT" sz="3200" b="1" u="sng" dirty="0" smtClean="0">
                <a:solidFill>
                  <a:schemeClr val="bg1"/>
                </a:solidFill>
              </a:rPr>
              <a:t>As nossas hipóteses ( a comprovar):</a:t>
            </a:r>
            <a:endParaRPr lang="pt-PT" b="1" dirty="0" smtClean="0">
              <a:solidFill>
                <a:schemeClr val="bg1"/>
              </a:solidFill>
            </a:endParaRP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pt-PT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marL="448056" indent="-384048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pt-PT" sz="2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A planta tem necessidade de água.</a:t>
            </a:r>
            <a:endParaRPr lang="pt-PT" sz="2600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marL="448056" indent="-384048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pt-PT" sz="26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A planta tem necessidade de luz.</a:t>
            </a:r>
            <a:endParaRPr lang="pt-PT" sz="2600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marL="448056" indent="-384048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pt-PT" sz="2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 planta tem necessidade de calor.</a:t>
            </a:r>
            <a:endParaRPr lang="pt-PT" sz="2600" dirty="0" smtClean="0">
              <a:solidFill>
                <a:srgbClr val="CC6600"/>
              </a:solidFill>
            </a:endParaRPr>
          </a:p>
          <a:p>
            <a:pPr marL="448056" indent="-384048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pt-PT" sz="2600" dirty="0" smtClean="0">
                <a:solidFill>
                  <a:srgbClr val="CC6600"/>
                </a:solidFill>
              </a:rPr>
              <a:t>A planta tem necessidade de terra e água.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pt-PT" dirty="0"/>
          </a:p>
        </p:txBody>
      </p:sp>
    </p:spTree>
  </p:cSld>
  <p:clrMapOvr>
    <a:masterClrMapping/>
  </p:clrMapOvr>
  <p:transition advTm="10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pt-PT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As nossas experiências</a:t>
            </a:r>
            <a:endParaRPr lang="pt-PT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6" name="Marcador de Posição de Conteúdo 5"/>
          <p:cNvGraphicFramePr>
            <a:graphicFrameLocks noGrp="1"/>
          </p:cNvGraphicFramePr>
          <p:nvPr>
            <p:ph idx="1"/>
          </p:nvPr>
        </p:nvGraphicFramePr>
        <p:xfrm>
          <a:off x="0" y="2357438"/>
          <a:ext cx="9143999" cy="42222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2395"/>
                <a:gridCol w="2971241"/>
                <a:gridCol w="3000363"/>
              </a:tblGrid>
              <a:tr h="3944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u="sng" dirty="0" smtClean="0">
                          <a:solidFill>
                            <a:schemeClr val="bg1"/>
                          </a:solidFill>
                          <a:latin typeface="Comic Sans MS"/>
                          <a:ea typeface="Calibri"/>
                          <a:cs typeface="Times New Roman"/>
                        </a:rPr>
                        <a:t>Experiência </a:t>
                      </a:r>
                      <a:r>
                        <a:rPr lang="pt-PT" sz="1600" u="sng" dirty="0">
                          <a:solidFill>
                            <a:schemeClr val="bg1"/>
                          </a:solidFill>
                          <a:latin typeface="Comic Sans MS"/>
                          <a:ea typeface="Calibri"/>
                          <a:cs typeface="Times New Roman"/>
                        </a:rPr>
                        <a:t>1</a:t>
                      </a:r>
                      <a:endParaRPr lang="pt-PT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 smtClean="0">
                          <a:solidFill>
                            <a:schemeClr val="bg1"/>
                          </a:solidFill>
                          <a:latin typeface="Comic Sans MS"/>
                          <a:ea typeface="Calibri"/>
                          <a:cs typeface="Times New Roman"/>
                        </a:rPr>
                        <a:t>Com </a:t>
                      </a:r>
                      <a:r>
                        <a:rPr lang="pt-PT" sz="1600" dirty="0">
                          <a:solidFill>
                            <a:schemeClr val="bg1"/>
                          </a:solidFill>
                          <a:latin typeface="Comic Sans MS"/>
                          <a:ea typeface="Calibri"/>
                          <a:cs typeface="Times New Roman"/>
                        </a:rPr>
                        <a:t>água</a:t>
                      </a:r>
                      <a:endParaRPr lang="pt-PT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 smtClean="0">
                          <a:solidFill>
                            <a:schemeClr val="bg1"/>
                          </a:solidFill>
                          <a:latin typeface="Comic Sans MS"/>
                          <a:ea typeface="Calibri"/>
                          <a:cs typeface="Times New Roman"/>
                        </a:rPr>
                        <a:t>Sem </a:t>
                      </a:r>
                      <a:r>
                        <a:rPr lang="pt-PT" sz="1600" dirty="0">
                          <a:solidFill>
                            <a:schemeClr val="bg1"/>
                          </a:solidFill>
                          <a:latin typeface="Comic Sans MS"/>
                          <a:ea typeface="Calibri"/>
                          <a:cs typeface="Times New Roman"/>
                        </a:rPr>
                        <a:t>água</a:t>
                      </a:r>
                      <a:endParaRPr lang="pt-PT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62907">
                <a:tc>
                  <a:txBody>
                    <a:bodyPr/>
                    <a:lstStyle/>
                    <a:p>
                      <a:pPr algn="l"/>
                      <a:r>
                        <a:rPr kumimoji="0" lang="pt-PT" sz="20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hipótese a</a:t>
                      </a:r>
                      <a:r>
                        <a:rPr kumimoji="0" lang="pt-PT" sz="2000" b="1" u="sng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pt-PT" sz="20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verificar:</a:t>
                      </a:r>
                      <a:endParaRPr kumimoji="0" lang="pt-PT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kumimoji="0" lang="pt-P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planta tem necessidade de água.</a:t>
                      </a:r>
                      <a:endParaRPr lang="pt-PT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1200" dirty="0">
                        <a:latin typeface="Comic Sans MS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800" dirty="0">
                          <a:latin typeface="+mn-lt"/>
                          <a:ea typeface="Calibri"/>
                          <a:cs typeface="Times New Roman"/>
                        </a:rPr>
                        <a:t>terra + </a:t>
                      </a:r>
                      <a:r>
                        <a:rPr lang="pt-PT" sz="1800" dirty="0" smtClean="0">
                          <a:latin typeface="+mn-lt"/>
                          <a:ea typeface="Calibri"/>
                          <a:cs typeface="Times New Roman"/>
                        </a:rPr>
                        <a:t>rega normal  (1)</a:t>
                      </a:r>
                      <a:endParaRPr lang="pt-PT" sz="16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18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1200" dirty="0">
                        <a:latin typeface="Comic Sans MS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 smtClean="0">
                          <a:latin typeface="+mn-lt"/>
                          <a:ea typeface="Calibri"/>
                          <a:cs typeface="Times New Roman"/>
                        </a:rPr>
                        <a:t>Terra </a:t>
                      </a:r>
                      <a:r>
                        <a:rPr lang="pt-PT" sz="1800" dirty="0">
                          <a:latin typeface="+mn-lt"/>
                          <a:ea typeface="Calibri"/>
                          <a:cs typeface="Times New Roman"/>
                        </a:rPr>
                        <a:t>+ sem </a:t>
                      </a:r>
                      <a:r>
                        <a:rPr lang="pt-PT" sz="1800" dirty="0" smtClean="0">
                          <a:latin typeface="+mn-lt"/>
                          <a:ea typeface="Calibri"/>
                          <a:cs typeface="Times New Roman"/>
                        </a:rPr>
                        <a:t>rega (2)</a:t>
                      </a:r>
                      <a:endParaRPr lang="pt-PT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4589">
                <a:tc gridSpan="3">
                  <a:txBody>
                    <a:bodyPr/>
                    <a:lstStyle/>
                    <a:p>
                      <a:pPr algn="ctr"/>
                      <a:r>
                        <a:rPr kumimoji="0" lang="pt-PT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Resultados e conclusão da experiência 1</a:t>
                      </a:r>
                      <a:endParaRPr lang="pt-PT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PT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</a:tr>
              <a:tr h="2499159">
                <a:tc gridSpan="3">
                  <a:txBody>
                    <a:bodyPr/>
                    <a:lstStyle/>
                    <a:p>
                      <a:pPr algn="ctr"/>
                      <a:r>
                        <a:rPr kumimoji="0" lang="pt-PT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 espaço dedicado à nossa horta colocamos duas plantas.</a:t>
                      </a:r>
                    </a:p>
                    <a:p>
                      <a:pPr algn="ctr"/>
                      <a:endParaRPr kumimoji="0" lang="pt-PT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kumimoji="0" lang="pt-PT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kumimoji="0" lang="pt-PT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kumimoji="0" lang="pt-PT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kumimoji="0" lang="pt-P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(1)                                                                                  (2)</a:t>
                      </a:r>
                    </a:p>
                    <a:p>
                      <a:pPr algn="ctr"/>
                      <a:r>
                        <a:rPr kumimoji="0" lang="pt-P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Todos os dias procedemos à rega da planta identificada (1) .</a:t>
                      </a:r>
                    </a:p>
                    <a:p>
                      <a:pPr algn="ctr"/>
                      <a:r>
                        <a:rPr kumimoji="0" lang="pt-P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Nunca regamos</a:t>
                      </a:r>
                      <a:r>
                        <a:rPr kumimoji="0" lang="pt-PT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</a:t>
                      </a:r>
                      <a:r>
                        <a:rPr kumimoji="0" lang="pt-P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planta identificada (2).</a:t>
                      </a:r>
                    </a:p>
                    <a:p>
                      <a:pPr algn="ctr"/>
                      <a:endParaRPr lang="pt-PT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 descr="WB01506_.gif (489 octets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" y="1785938"/>
            <a:ext cx="71437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500188" y="1714500"/>
            <a:ext cx="7429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pt-PT" sz="2000" u="sng">
                <a:latin typeface="Comic Sans MS" pitchFamily="66" charset="0"/>
                <a:ea typeface="Calibri" pitchFamily="34" charset="0"/>
                <a:cs typeface="Times New Roman" pitchFamily="18" charset="0"/>
              </a:rPr>
              <a:t>1ª questão :</a:t>
            </a:r>
            <a:r>
              <a:rPr lang="pt-PT" sz="2000">
                <a:solidFill>
                  <a:srgbClr val="00B05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pt-PT" sz="2000">
                <a:solidFill>
                  <a:srgbClr val="00B0F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A planta pode crescer sem água?</a:t>
            </a:r>
            <a:endParaRPr lang="pt-PT" sz="2800">
              <a:ea typeface="Calibri" pitchFamily="34" charset="0"/>
              <a:cs typeface="Arial" charset="0"/>
            </a:endParaRPr>
          </a:p>
        </p:txBody>
      </p:sp>
      <p:pic>
        <p:nvPicPr>
          <p:cNvPr id="16406" name="Imagem 22" descr="http://escolovar.org/plantas_feijaovida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75" y="4429125"/>
            <a:ext cx="500063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7" name="Imagem 22" descr="http://escolovar.org/plantas_feijaovida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63" y="4429125"/>
            <a:ext cx="500062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pt-PT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Conclusão</a:t>
            </a:r>
            <a:endParaRPr lang="pt-PT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/>
          </a:bodyPr>
          <a:lstStyle/>
          <a:p>
            <a:pPr marL="578358" indent="-51435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pt-PT" dirty="0" smtClean="0"/>
              <a:t>Ao fim de uma semana verificamos que a planta (1) cresceu e estava verdinha.</a:t>
            </a:r>
          </a:p>
          <a:p>
            <a:pPr marL="578358" indent="-51435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pt-PT" dirty="0" smtClean="0"/>
              <a:t>A planta (2) tinha murchado.</a:t>
            </a:r>
          </a:p>
          <a:p>
            <a:pPr marL="578358" indent="-51435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pt-PT" dirty="0" smtClean="0"/>
              <a:t>Conclusão: Só a planta (1) conseguiu sobreviver e crescer.</a:t>
            </a:r>
          </a:p>
          <a:p>
            <a:pPr marL="578358" indent="-51435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pt-PT" dirty="0" smtClean="0"/>
              <a:t>Então a nossa hipótese confirmou-se:</a:t>
            </a:r>
          </a:p>
          <a:p>
            <a:pPr marL="578358" indent="-51435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pt-PT" dirty="0" smtClean="0">
                <a:solidFill>
                  <a:schemeClr val="accent6">
                    <a:lumMod val="75000"/>
                  </a:schemeClr>
                </a:solidFill>
              </a:rPr>
              <a:t>A planta tem necessidade de água.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pt-PT" dirty="0"/>
          </a:p>
        </p:txBody>
      </p:sp>
      <p:pic>
        <p:nvPicPr>
          <p:cNvPr id="17411" name="Imagem 2" descr="G:\IMG_028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50" y="214313"/>
            <a:ext cx="1500188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Marcador de Posição de Conteúdo 6"/>
          <p:cNvGraphicFramePr>
            <a:graphicFrameLocks noGrp="1"/>
          </p:cNvGraphicFramePr>
          <p:nvPr>
            <p:ph idx="1"/>
          </p:nvPr>
        </p:nvGraphicFramePr>
        <p:xfrm>
          <a:off x="0" y="1731963"/>
          <a:ext cx="9144032" cy="3517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2895600"/>
                <a:gridCol w="3352832"/>
              </a:tblGrid>
              <a:tr h="625776">
                <a:tc>
                  <a:txBody>
                    <a:bodyPr/>
                    <a:lstStyle/>
                    <a:p>
                      <a:pPr algn="ctr"/>
                      <a:r>
                        <a:rPr kumimoji="0" lang="pt-PT" sz="1800" b="1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experiência 2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t-PT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luz</a:t>
                      </a:r>
                    </a:p>
                    <a:p>
                      <a:r>
                        <a:rPr kumimoji="0" lang="pt-PT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 terra + rega normal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t-PT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obscuridade</a:t>
                      </a:r>
                    </a:p>
                    <a:p>
                      <a:r>
                        <a:rPr kumimoji="0" lang="pt-PT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terra + rega normal</a:t>
                      </a:r>
                      <a:endParaRPr lang="pt-PT" dirty="0"/>
                    </a:p>
                  </a:txBody>
                  <a:tcPr/>
                </a:tc>
              </a:tr>
              <a:tr h="763281">
                <a:tc>
                  <a:txBody>
                    <a:bodyPr/>
                    <a:lstStyle/>
                    <a:p>
                      <a:pPr algn="just"/>
                      <a:r>
                        <a:rPr kumimoji="0" lang="pt-PT" sz="18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hipótese a verificar:</a:t>
                      </a:r>
                      <a:endParaRPr kumimoji="0" lang="pt-PT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kumimoji="0" lang="pt-P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planta tem necessidade de luz.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pt-P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planta está na horta. (1)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pt-P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planta está fechada no armário. (2)</a:t>
                      </a:r>
                      <a:endParaRPr lang="pt-PT" dirty="0"/>
                    </a:p>
                  </a:txBody>
                  <a:tcPr/>
                </a:tc>
              </a:tr>
              <a:tr h="500056">
                <a:tc gridSpan="3">
                  <a:txBody>
                    <a:bodyPr/>
                    <a:lstStyle/>
                    <a:p>
                      <a:pPr algn="ctr"/>
                      <a:r>
                        <a:rPr kumimoji="0" lang="pt-P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Resultados e conclusão da experiência 2</a:t>
                      </a:r>
                      <a:endParaRPr lang="pt-P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pt-P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pt-PT" dirty="0"/>
                    </a:p>
                  </a:txBody>
                  <a:tcPr/>
                </a:tc>
              </a:tr>
              <a:tr h="763281">
                <a:tc gridSpan="3"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pt-P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 espaço dedicado à nossa horta colocamos uma planta(1).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pt-P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Regamos conforme a necessidade da planta.                                                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pt-P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Colocamos outra</a:t>
                      </a:r>
                      <a:r>
                        <a:rPr kumimoji="0" lang="pt-PT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pt-P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planta nas condições da experiência, num armário(2).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pt-P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Regamos conforme a necessidade da planta.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pt-P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pt-P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pt-P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451" name="Rectangle 1"/>
          <p:cNvSpPr>
            <a:spLocks noChangeArrowheads="1"/>
          </p:cNvSpPr>
          <p:nvPr/>
        </p:nvSpPr>
        <p:spPr bwMode="auto">
          <a:xfrm>
            <a:off x="1571625" y="571500"/>
            <a:ext cx="52149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pt-PT" u="sng">
                <a:latin typeface="Comic Sans MS" pitchFamily="66" charset="0"/>
                <a:ea typeface="Calibri" pitchFamily="34" charset="0"/>
                <a:cs typeface="Times New Roman" pitchFamily="18" charset="0"/>
              </a:rPr>
              <a:t>2ª questão:</a:t>
            </a:r>
            <a:r>
              <a:rPr lang="pt-PT" u="sng">
                <a:solidFill>
                  <a:srgbClr val="00B05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pt-PT">
                <a:solidFill>
                  <a:srgbClr val="FF000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A planta pode crescer sem luz?</a:t>
            </a:r>
            <a:endParaRPr lang="pt-PT" sz="2400">
              <a:ea typeface="Calibri" pitchFamily="34" charset="0"/>
              <a:cs typeface="Arial" charset="0"/>
            </a:endParaRPr>
          </a:p>
        </p:txBody>
      </p:sp>
      <p:pic>
        <p:nvPicPr>
          <p:cNvPr id="18452" name="Picture 2" descr="WB01506_.gif (489 octets)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642938" y="612775"/>
            <a:ext cx="71437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pt-PT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Conclusão</a:t>
            </a:r>
            <a:endParaRPr lang="pt-PT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618038"/>
          </a:xfrm>
        </p:spPr>
        <p:txBody>
          <a:bodyPr>
            <a:normAutofit lnSpcReduction="10000"/>
          </a:bodyPr>
          <a:lstStyle/>
          <a:p>
            <a:pPr marL="578358" indent="-51435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pt-PT" dirty="0" smtClean="0"/>
              <a:t>Ao fim de uma semana verificamos que a planta colocada na horta, cresceu e estava verdinha.</a:t>
            </a:r>
          </a:p>
          <a:p>
            <a:pPr marL="578358" indent="-51435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pt-PT" dirty="0" smtClean="0"/>
              <a:t>A planta colocada no armário tinha as folhas amarelas e tombadas.</a:t>
            </a:r>
          </a:p>
          <a:p>
            <a:pPr marL="578358" indent="-51435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pt-PT" dirty="0" smtClean="0">
                <a:solidFill>
                  <a:schemeClr val="accent2"/>
                </a:solidFill>
              </a:rPr>
              <a:t>Conclusão: </a:t>
            </a:r>
            <a:r>
              <a:rPr lang="pt-PT" dirty="0" smtClean="0"/>
              <a:t>Só a planta colocada na horta conseguiu sobreviver e crescer verdinha..</a:t>
            </a:r>
          </a:p>
          <a:p>
            <a:pPr marL="578358" indent="-51435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pt-PT" dirty="0" smtClean="0"/>
              <a:t>Então a nossa hipótese confirmou-se: </a:t>
            </a:r>
          </a:p>
          <a:p>
            <a:pPr marL="578358" indent="-51435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pt-PT" dirty="0" smtClean="0">
                <a:solidFill>
                  <a:srgbClr val="FFFF00"/>
                </a:solidFill>
              </a:rPr>
              <a:t>A planta tem necessidade de luz.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pt-PT" dirty="0"/>
          </a:p>
        </p:txBody>
      </p:sp>
      <p:pic>
        <p:nvPicPr>
          <p:cNvPr id="8193" name="Imagem 19" descr="http://escolovar.org/plantas_feijaovida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46" y="214290"/>
            <a:ext cx="1800238" cy="1500198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Marcador de Posição de Conteúdo 5"/>
          <p:cNvGraphicFramePr>
            <a:graphicFrameLocks noGrp="1"/>
          </p:cNvGraphicFramePr>
          <p:nvPr>
            <p:ph idx="1"/>
          </p:nvPr>
        </p:nvGraphicFramePr>
        <p:xfrm>
          <a:off x="0" y="1500188"/>
          <a:ext cx="9144032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3657632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pt-PT" sz="1800" b="1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experiência 3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t-PT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temperatura média</a:t>
                      </a:r>
                    </a:p>
                    <a:p>
                      <a:r>
                        <a:rPr kumimoji="0" lang="pt-PT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 terra + rega normal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t-PT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temperatura baixa</a:t>
                      </a:r>
                    </a:p>
                    <a:p>
                      <a:r>
                        <a:rPr kumimoji="0" lang="pt-PT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terra + rega normal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pt-PT" sz="18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hipótese a verificar:</a:t>
                      </a:r>
                      <a:endParaRPr kumimoji="0" lang="pt-PT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pt-P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planta tem necessidade de calor ( e de luz, neste caso).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t-P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planta está na sala de aula, junto da janela. (1)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t-P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planta está no frigorífico. (2)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kumimoji="0" lang="pt-P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Resultados e conclusão da experiência 3</a:t>
                      </a:r>
                    </a:p>
                    <a:p>
                      <a:pPr algn="ctr"/>
                      <a:endParaRPr kumimoji="0" lang="pt-PT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pt-P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Colocamos uma planta nas condições da experiência (1).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pt-P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Regamos conforme a necessidade da planta.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pt-P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Colocamos uma planta nas condições da experiência (2).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pt-P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Regamos conforme a necessidade da planta.</a:t>
                      </a:r>
                    </a:p>
                    <a:p>
                      <a:endParaRPr kumimoji="0" lang="pt-PT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t-P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497" name="Rectangle 1"/>
          <p:cNvSpPr>
            <a:spLocks noChangeArrowheads="1"/>
          </p:cNvSpPr>
          <p:nvPr/>
        </p:nvSpPr>
        <p:spPr bwMode="auto">
          <a:xfrm>
            <a:off x="1214438" y="642938"/>
            <a:ext cx="778668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pt-PT" u="sng">
                <a:solidFill>
                  <a:srgbClr val="00B05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3ªquestão:  </a:t>
            </a:r>
            <a:r>
              <a:rPr lang="pt-PT">
                <a:solidFill>
                  <a:srgbClr val="FFC00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 Qual é o efeito da temperatura no crescimento das plantas?</a:t>
            </a:r>
            <a:endParaRPr lang="pt-PT" sz="2400">
              <a:ea typeface="Calibri" pitchFamily="34" charset="0"/>
              <a:cs typeface="Arial" charset="0"/>
            </a:endParaRPr>
          </a:p>
        </p:txBody>
      </p:sp>
      <p:pic>
        <p:nvPicPr>
          <p:cNvPr id="20498" name="Picture 2" descr="WB01506_.gif (489 octets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" y="766763"/>
            <a:ext cx="642938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pt-PT" dirty="0" smtClean="0">
                <a:solidFill>
                  <a:schemeClr val="accent2"/>
                </a:solidFill>
              </a:rPr>
              <a:t>Conclusão</a:t>
            </a:r>
            <a:endParaRPr lang="pt-PT" dirty="0">
              <a:solidFill>
                <a:schemeClr val="accent2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 lnSpcReduction="10000"/>
          </a:bodyPr>
          <a:lstStyle/>
          <a:p>
            <a:pPr marL="578358" indent="-51435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pt-PT" dirty="0" smtClean="0"/>
              <a:t>Ao fim de uma semana verificamos que a planta (1), cresceu e estava verdinha.</a:t>
            </a:r>
          </a:p>
          <a:p>
            <a:pPr marL="578358" indent="-51435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pt-PT" dirty="0" smtClean="0"/>
              <a:t>A planta colocada no frigorífico  tinha as folhas amareladas.</a:t>
            </a:r>
          </a:p>
          <a:p>
            <a:pPr marL="578358" indent="-51435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pt-PT" dirty="0" smtClean="0">
                <a:solidFill>
                  <a:schemeClr val="accent2"/>
                </a:solidFill>
              </a:rPr>
              <a:t>Conclusão: </a:t>
            </a:r>
            <a:r>
              <a:rPr lang="pt-PT" dirty="0" smtClean="0"/>
              <a:t>Só a planta colocada à luz conseguiu sobreviver e crescer verdinha..</a:t>
            </a:r>
          </a:p>
          <a:p>
            <a:pPr marL="578358" indent="-51435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pt-PT" dirty="0" smtClean="0"/>
              <a:t>Então a nossa hipótese confirmou-se:</a:t>
            </a:r>
          </a:p>
          <a:p>
            <a:pPr marL="578358" indent="-51435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pt-PT" dirty="0" smtClean="0">
                <a:solidFill>
                  <a:srgbClr val="FF0000"/>
                </a:solidFill>
              </a:rPr>
              <a:t>A planta tem necessidade de calor ( e de luz, neste caso). 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pt-PT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ergia">
  <a:themeElements>
    <a:clrScheme name="Personalizado 1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00B050"/>
      </a:accent1>
      <a:accent2>
        <a:srgbClr val="01E32C"/>
      </a:accent2>
      <a:accent3>
        <a:srgbClr val="595959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Energia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onfluê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147</TotalTime>
  <Words>838</Words>
  <Application>Microsoft Office PowerPoint</Application>
  <PresentationFormat>Apresentação no Ecrã (4:3)</PresentationFormat>
  <Paragraphs>122</Paragraphs>
  <Slides>11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11</vt:i4>
      </vt:variant>
    </vt:vector>
  </HeadingPairs>
  <TitlesOfParts>
    <vt:vector size="19" baseType="lpstr">
      <vt:lpstr>Century Gothic</vt:lpstr>
      <vt:lpstr>Arial</vt:lpstr>
      <vt:lpstr>Wingdings 2</vt:lpstr>
      <vt:lpstr>Verdana</vt:lpstr>
      <vt:lpstr>Calibri</vt:lpstr>
      <vt:lpstr>Comic Sans MS</vt:lpstr>
      <vt:lpstr>Times New Roman</vt:lpstr>
      <vt:lpstr>Energia</vt:lpstr>
      <vt:lpstr>Diapositivo 1</vt:lpstr>
      <vt:lpstr>Diapositivo 2</vt:lpstr>
      <vt:lpstr>Diapositivo 3</vt:lpstr>
      <vt:lpstr>As nossas experiências</vt:lpstr>
      <vt:lpstr>Conclusão</vt:lpstr>
      <vt:lpstr>Diapositivo 6</vt:lpstr>
      <vt:lpstr>Conclusão</vt:lpstr>
      <vt:lpstr>Diapositivo 8</vt:lpstr>
      <vt:lpstr>Conclusão</vt:lpstr>
      <vt:lpstr>Diapositivo 10</vt:lpstr>
      <vt:lpstr>Conclusão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MI</dc:creator>
  <cp:lastModifiedBy>Professor</cp:lastModifiedBy>
  <cp:revision>30</cp:revision>
  <dcterms:created xsi:type="dcterms:W3CDTF">2012-01-30T19:01:16Z</dcterms:created>
  <dcterms:modified xsi:type="dcterms:W3CDTF">2012-02-01T17:15:22Z</dcterms:modified>
</cp:coreProperties>
</file>